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8"/>
  </p:notesMasterIdLst>
  <p:sldIdLst>
    <p:sldId id="257" r:id="rId2"/>
    <p:sldId id="273" r:id="rId3"/>
    <p:sldId id="274" r:id="rId4"/>
    <p:sldId id="259" r:id="rId5"/>
    <p:sldId id="277" r:id="rId6"/>
    <p:sldId id="284" r:id="rId7"/>
    <p:sldId id="276" r:id="rId8"/>
    <p:sldId id="285" r:id="rId9"/>
    <p:sldId id="260" r:id="rId10"/>
    <p:sldId id="261" r:id="rId11"/>
    <p:sldId id="263" r:id="rId12"/>
    <p:sldId id="278" r:id="rId13"/>
    <p:sldId id="262" r:id="rId14"/>
    <p:sldId id="280" r:id="rId15"/>
    <p:sldId id="279" r:id="rId16"/>
    <p:sldId id="281" r:id="rId17"/>
    <p:sldId id="282" r:id="rId18"/>
    <p:sldId id="272" r:id="rId19"/>
    <p:sldId id="264" r:id="rId20"/>
    <p:sldId id="258" r:id="rId21"/>
    <p:sldId id="265" r:id="rId22"/>
    <p:sldId id="270" r:id="rId23"/>
    <p:sldId id="271" r:id="rId24"/>
    <p:sldId id="283" r:id="rId25"/>
    <p:sldId id="286" r:id="rId26"/>
    <p:sldId id="287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/>
    <p:restoredTop sz="94708"/>
  </p:normalViewPr>
  <p:slideViewPr>
    <p:cSldViewPr snapToGrid="0" snapToObjects="1">
      <p:cViewPr varScale="1">
        <p:scale>
          <a:sx n="86" d="100"/>
          <a:sy n="86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09CCF-B8C5-D74A-BD53-A22673A76AB7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5A9B93-12E4-5840-BFC1-DA754670B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3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D73FB-B7CB-F144-877B-AEB3C17259B1}" type="datetimeFigureOut">
              <a:rPr lang="en-US" smtClean="0"/>
              <a:t>5/16/17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4DE57-BF92-E342-BA40-A2E31166B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29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icktimko/heat-tutorial/tree/master/templates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www.yaml.org/start.html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24000" y="922545"/>
            <a:ext cx="9144000" cy="15081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Orchestration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2522746"/>
            <a:ext cx="9144000" cy="1655762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for Complex </a:t>
            </a:r>
            <a:r>
              <a:rPr lang="en-US" dirty="0">
                <a:solidFill>
                  <a:schemeClr val="bg1"/>
                </a:solidFill>
              </a:rPr>
              <a:t>Appliances</a:t>
            </a:r>
          </a:p>
        </p:txBody>
      </p:sp>
    </p:spTree>
    <p:extLst>
      <p:ext uri="{BB962C8B-B14F-4D97-AF65-F5344CB8AC3E}">
        <p14:creationId xmlns:p14="http://schemas.microsoft.com/office/powerpoint/2010/main" val="106883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ed Rectangle 16"/>
          <p:cNvSpPr/>
          <p:nvPr/>
        </p:nvSpPr>
        <p:spPr>
          <a:xfrm>
            <a:off x="5214296" y="2976929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29491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 Cluster </a:t>
            </a:r>
            <a:r>
              <a:rPr lang="en-US" dirty="0" smtClean="0"/>
              <a:t>Deployment Example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Provision some </a:t>
            </a:r>
            <a:r>
              <a:rPr lang="en-US" dirty="0" smtClean="0"/>
              <a:t>nodes with the Image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the IP of each node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Compile </a:t>
            </a:r>
            <a:r>
              <a:rPr lang="en-US" dirty="0" smtClean="0"/>
              <a:t>an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/hosts</a:t>
            </a:r>
            <a:r>
              <a:rPr lang="en-US" dirty="0" smtClean="0"/>
              <a:t> </a:t>
            </a:r>
            <a:r>
              <a:rPr lang="en-US" dirty="0" smtClean="0"/>
              <a:t>file with the hostnames and IPs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Log into each node (possibly through a </a:t>
            </a:r>
            <a:r>
              <a:rPr lang="en-US" dirty="0" smtClean="0"/>
              <a:t>gateway) and push the file to all nodes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Configure instances as master or slaves</a:t>
            </a:r>
          </a:p>
          <a:p>
            <a:pPr marL="514350" indent="-514350">
              <a:buFont typeface="+mj-lt"/>
              <a:buAutoNum type="arabicPeriod"/>
            </a:pPr>
            <a:r>
              <a:rPr lang="mr-IN" dirty="0" smtClean="0"/>
              <a:t>…</a:t>
            </a: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774756" y="5530633"/>
            <a:ext cx="46424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Tedious. Finicky. Boring.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948813" y="1795646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91387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69940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37846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IP Address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49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83926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37846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IP Address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17311" y="1057270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49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112349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644437" y="3926666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37846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IP Address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17311" y="1057270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sp>
        <p:nvSpPr>
          <p:cNvPr id="7" name="Rounded Rectangle 6"/>
          <p:cNvSpPr/>
          <p:nvPr/>
        </p:nvSpPr>
        <p:spPr>
          <a:xfrm>
            <a:off x="8017311" y="2056985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49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44437" y="5181464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</p:spTree>
    <p:extLst>
      <p:ext uri="{BB962C8B-B14F-4D97-AF65-F5344CB8AC3E}">
        <p14:creationId xmlns:p14="http://schemas.microsoft.com/office/powerpoint/2010/main" val="108839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644437" y="3926666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37846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IP Address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17311" y="1057270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sp>
        <p:nvSpPr>
          <p:cNvPr id="7" name="Rounded Rectangle 6"/>
          <p:cNvSpPr/>
          <p:nvPr/>
        </p:nvSpPr>
        <p:spPr>
          <a:xfrm>
            <a:off x="8017311" y="2056985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sp>
        <p:nvSpPr>
          <p:cNvPr id="10" name="Arc 9"/>
          <p:cNvSpPr/>
          <p:nvPr/>
        </p:nvSpPr>
        <p:spPr>
          <a:xfrm>
            <a:off x="5541791" y="2726013"/>
            <a:ext cx="1918722" cy="3156243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Arc 10"/>
          <p:cNvSpPr/>
          <p:nvPr/>
        </p:nvSpPr>
        <p:spPr>
          <a:xfrm>
            <a:off x="5312162" y="2447605"/>
            <a:ext cx="2377653" cy="2139318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Arc 11"/>
          <p:cNvSpPr/>
          <p:nvPr/>
        </p:nvSpPr>
        <p:spPr>
          <a:xfrm>
            <a:off x="5321450" y="4144392"/>
            <a:ext cx="2368365" cy="1393349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Rounded Rectangle 7"/>
          <p:cNvSpPr/>
          <p:nvPr/>
        </p:nvSpPr>
        <p:spPr>
          <a:xfrm>
            <a:off x="7122829" y="4207049"/>
            <a:ext cx="1611805" cy="56500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Scripts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49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44437" y="5181464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237846" y="5301638"/>
            <a:ext cx="1611805" cy="4722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Docs</a:t>
            </a:r>
          </a:p>
        </p:txBody>
      </p:sp>
    </p:spTree>
    <p:extLst>
      <p:ext uri="{BB962C8B-B14F-4D97-AF65-F5344CB8AC3E}">
        <p14:creationId xmlns:p14="http://schemas.microsoft.com/office/powerpoint/2010/main" val="137757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4635150" y="1904780"/>
            <a:ext cx="1865838" cy="16107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4644437" y="3926666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237846" y="2355603"/>
            <a:ext cx="1611805" cy="56500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IP Address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8017311" y="1057270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sp>
        <p:nvSpPr>
          <p:cNvPr id="7" name="Rounded Rectangle 6"/>
          <p:cNvSpPr/>
          <p:nvPr/>
        </p:nvSpPr>
        <p:spPr>
          <a:xfrm>
            <a:off x="8017311" y="2056985"/>
            <a:ext cx="1611805" cy="84751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Security Group</a:t>
            </a:r>
            <a:endParaRPr lang="en-US" sz="2400" dirty="0"/>
          </a:p>
        </p:txBody>
      </p:sp>
      <p:sp>
        <p:nvSpPr>
          <p:cNvPr id="10" name="Arc 9"/>
          <p:cNvSpPr/>
          <p:nvPr/>
        </p:nvSpPr>
        <p:spPr>
          <a:xfrm>
            <a:off x="5541791" y="2726013"/>
            <a:ext cx="1918722" cy="3156243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1" name="Arc 10"/>
          <p:cNvSpPr/>
          <p:nvPr/>
        </p:nvSpPr>
        <p:spPr>
          <a:xfrm>
            <a:off x="5312162" y="2447605"/>
            <a:ext cx="2377653" cy="2139318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12" name="Arc 11"/>
          <p:cNvSpPr/>
          <p:nvPr/>
        </p:nvSpPr>
        <p:spPr>
          <a:xfrm>
            <a:off x="5321450" y="4144392"/>
            <a:ext cx="2368365" cy="1393349"/>
          </a:xfrm>
          <a:prstGeom prst="arc">
            <a:avLst>
              <a:gd name="adj1" fmla="val 16200000"/>
              <a:gd name="adj2" fmla="val 5280119"/>
            </a:avLst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8" name="Rounded Rectangle 7"/>
          <p:cNvSpPr/>
          <p:nvPr/>
        </p:nvSpPr>
        <p:spPr>
          <a:xfrm>
            <a:off x="7122829" y="4207049"/>
            <a:ext cx="1611805" cy="565006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Scripts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3849651" y="2638107"/>
            <a:ext cx="785498" cy="0"/>
          </a:xfrm>
          <a:prstGeom prst="straightConnector1">
            <a:avLst/>
          </a:prstGeom>
          <a:ln w="3492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214296" y="2946948"/>
            <a:ext cx="1137257" cy="472204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Image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644437" y="5181464"/>
            <a:ext cx="1865838" cy="846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/>
              <a:t>Instance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2237846" y="5301638"/>
            <a:ext cx="1611805" cy="4722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864734" y="591015"/>
            <a:ext cx="8323765" cy="584323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197497" y="318253"/>
            <a:ext cx="3055067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sz="2800"/>
              <a:t>Complex Appliance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120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36113" y="2413591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534091" y="2413591"/>
            <a:ext cx="711318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24292E"/>
                </a:solidFill>
              </a:rPr>
              <a:t>A “complex appliance” is a way to define </a:t>
            </a:r>
            <a:r>
              <a:rPr lang="en-US" sz="3200" dirty="0">
                <a:solidFill>
                  <a:schemeClr val="accent1"/>
                </a:solidFill>
              </a:rPr>
              <a:t>multiple resources</a:t>
            </a:r>
            <a:r>
              <a:rPr lang="en-US" sz="3200" dirty="0">
                <a:solidFill>
                  <a:srgbClr val="24292E"/>
                </a:solidFill>
              </a:rPr>
              <a:t> and </a:t>
            </a:r>
            <a:r>
              <a:rPr lang="en-US" sz="3200" dirty="0">
                <a:solidFill>
                  <a:schemeClr val="accent2"/>
                </a:solidFill>
              </a:rPr>
              <a:t>orchestrate their deployment</a:t>
            </a:r>
            <a:r>
              <a:rPr lang="en-US" sz="3200" dirty="0">
                <a:solidFill>
                  <a:srgbClr val="24292E"/>
                </a:solidFill>
              </a:rPr>
              <a:t> for </a:t>
            </a:r>
            <a:r>
              <a:rPr lang="en-US" sz="3200" dirty="0">
                <a:solidFill>
                  <a:schemeClr val="accent6"/>
                </a:solidFill>
              </a:rPr>
              <a:t>reuse</a:t>
            </a:r>
            <a:r>
              <a:rPr lang="en-US" sz="3200" dirty="0">
                <a:solidFill>
                  <a:srgbClr val="24292E"/>
                </a:solidFill>
              </a:rPr>
              <a:t>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89295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we automate it?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441" y="3058076"/>
            <a:ext cx="2819169" cy="13625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61441" y="5047138"/>
            <a:ext cx="2893111" cy="108781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2315737" y="4705814"/>
            <a:ext cx="7694342" cy="0"/>
          </a:xfrm>
          <a:prstGeom prst="line">
            <a:avLst/>
          </a:prstGeom>
          <a:ln w="444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326889" y="2772936"/>
            <a:ext cx="7683191" cy="0"/>
          </a:xfrm>
          <a:prstGeom prst="line">
            <a:avLst/>
          </a:prstGeom>
          <a:ln w="444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541250" y="2039289"/>
            <a:ext cx="1859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Cloud Providers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049180" y="2033649"/>
            <a:ext cx="2469715" cy="4131013"/>
            <a:chOff x="7049180" y="2033649"/>
            <a:chExt cx="2469715" cy="4131013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18490" y="5047139"/>
              <a:ext cx="1131096" cy="1117523"/>
            </a:xfrm>
            <a:prstGeom prst="rect">
              <a:avLst/>
            </a:prstGeom>
          </p:spPr>
        </p:pic>
        <p:sp>
          <p:nvSpPr>
            <p:cNvPr id="18" name="TextBox 17"/>
            <p:cNvSpPr txBox="1"/>
            <p:nvPr/>
          </p:nvSpPr>
          <p:spPr>
            <a:xfrm>
              <a:off x="7049180" y="2033649"/>
              <a:ext cx="2469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/>
                <a:t>Orchestration Service</a:t>
              </a:r>
            </a:p>
          </p:txBody>
        </p:sp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430476" y="2884279"/>
              <a:ext cx="1674538" cy="141469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838241" y="4124147"/>
              <a:ext cx="89159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/>
                <a:t>Heat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847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Calibri" charset="0"/>
                <a:ea typeface="Calibri" charset="0"/>
                <a:cs typeface="Calibri" charset="0"/>
              </a:rPr>
              <a:t>You hear about some new analytical techniques</a:t>
            </a:r>
            <a:endParaRPr lang="en-US" sz="3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dirty="0" smtClean="0"/>
              <a:t>Gather code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36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dirty="0" smtClean="0"/>
              <a:t>???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36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dirty="0" smtClean="0"/>
              <a:t>Profit/Publish</a:t>
            </a:r>
          </a:p>
        </p:txBody>
      </p:sp>
    </p:spTree>
    <p:extLst>
      <p:ext uri="{BB962C8B-B14F-4D97-AF65-F5344CB8AC3E}">
        <p14:creationId xmlns:p14="http://schemas.microsoft.com/office/powerpoint/2010/main" val="19131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they work? Templates.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Define resources and how they’re related</a:t>
            </a:r>
          </a:p>
          <a:p>
            <a:r>
              <a:rPr lang="en-US" dirty="0" smtClean="0"/>
              <a:t>Configuration scripts allow all-to-all information exchange</a:t>
            </a:r>
          </a:p>
          <a:p>
            <a:r>
              <a:rPr lang="en-US" dirty="0" smtClean="0"/>
              <a:t>Can take inputs, e.g.:</a:t>
            </a:r>
          </a:p>
          <a:p>
            <a:pPr lvl="1"/>
            <a:r>
              <a:rPr lang="en-US" dirty="0" smtClean="0"/>
              <a:t>number of nodes in a cluster</a:t>
            </a:r>
          </a:p>
          <a:p>
            <a:pPr lvl="1"/>
            <a:r>
              <a:rPr lang="en-US" dirty="0" smtClean="0"/>
              <a:t>instance flavor</a:t>
            </a:r>
          </a:p>
          <a:p>
            <a:r>
              <a:rPr lang="en-US" dirty="0" smtClean="0"/>
              <a:t>Can provide outputs, e.g.:</a:t>
            </a:r>
          </a:p>
          <a:p>
            <a:pPr lvl="1"/>
            <a:r>
              <a:rPr lang="en-US" dirty="0" smtClean="0"/>
              <a:t>IP address</a:t>
            </a:r>
          </a:p>
          <a:p>
            <a:pPr lvl="1"/>
            <a:r>
              <a:rPr lang="en-US" dirty="0" smtClean="0"/>
              <a:t>script that ran on the master node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2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2445372" y="2169133"/>
            <a:ext cx="759397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hlinkClick r:id="rId2"/>
              </a:rPr>
              <a:t>https://</a:t>
            </a:r>
            <a:r>
              <a:rPr lang="en-US" sz="2000" b="1" dirty="0" err="1">
                <a:hlinkClick r:id="rId2"/>
              </a:rPr>
              <a:t>github.com</a:t>
            </a:r>
            <a:r>
              <a:rPr lang="en-US" sz="2000" b="1" dirty="0">
                <a:hlinkClick r:id="rId2"/>
              </a:rPr>
              <a:t>/</a:t>
            </a:r>
            <a:r>
              <a:rPr lang="en-US" sz="2000" b="1" dirty="0" err="1">
                <a:hlinkClick r:id="rId2"/>
              </a:rPr>
              <a:t>nicktimko</a:t>
            </a:r>
            <a:r>
              <a:rPr lang="en-US" sz="2000" b="1" dirty="0">
                <a:hlinkClick r:id="rId2"/>
              </a:rPr>
              <a:t>/heat-tutorial/tree/master/templates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84409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Sidebar:</a:t>
            </a:r>
            <a:br>
              <a:rPr lang="en-US" dirty="0" smtClean="0"/>
            </a:br>
            <a:r>
              <a:rPr lang="en-US" dirty="0" smtClean="0"/>
              <a:t>Yet Another Markup Language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JSON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{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'pears': 2,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'apples': [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'gala',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'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jonathan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',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'spy'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YAML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pears: 2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apples: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 gala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jonathan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 spy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041817" y="6189664"/>
            <a:ext cx="52355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More at </a:t>
            </a:r>
            <a:r>
              <a:rPr lang="en-US" sz="2400" dirty="0">
                <a:hlinkClick r:id="rId2"/>
              </a:rPr>
              <a:t>http://www.yaml.org/start.html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4383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 to use a Template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 account on service provider (ROGER, Chameleon, AWS)</a:t>
            </a:r>
          </a:p>
          <a:p>
            <a:r>
              <a:rPr lang="en-US" dirty="0" smtClean="0"/>
              <a:t>Need to know how to launch templates</a:t>
            </a:r>
            <a:endParaRPr lang="en-US" dirty="0"/>
          </a:p>
          <a:p>
            <a:r>
              <a:rPr lang="en-US" dirty="0" smtClean="0"/>
              <a:t>Need to transport data, code, images yourself</a:t>
            </a:r>
          </a:p>
        </p:txBody>
      </p:sp>
    </p:spTree>
    <p:extLst>
      <p:ext uri="{BB962C8B-B14F-4D97-AF65-F5344CB8AC3E}">
        <p14:creationId xmlns:p14="http://schemas.microsoft.com/office/powerpoint/2010/main" val="93277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LambdaLink</a:t>
            </a:r>
            <a:r>
              <a:rPr lang="en-US" dirty="0" smtClean="0"/>
              <a:t> manages appliances on resources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998530" y="2313313"/>
            <a:ext cx="1420412" cy="924143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6" name="Rounded Rectangle 5"/>
          <p:cNvSpPr/>
          <p:nvPr/>
        </p:nvSpPr>
        <p:spPr>
          <a:xfrm>
            <a:off x="3998531" y="4784235"/>
            <a:ext cx="1862623" cy="92414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/>
              <a:t>ROGER</a:t>
            </a:r>
            <a:endParaRPr lang="en-US" sz="3600" dirty="0"/>
          </a:p>
        </p:txBody>
      </p:sp>
      <p:sp>
        <p:nvSpPr>
          <p:cNvPr id="7" name="Rectangle 6"/>
          <p:cNvSpPr/>
          <p:nvPr/>
        </p:nvSpPr>
        <p:spPr>
          <a:xfrm>
            <a:off x="1626429" y="4953916"/>
            <a:ext cx="18710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/>
              <a:t>Resources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021049" y="4784234"/>
            <a:ext cx="2553325" cy="92414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/>
              <a:t>Chameleon</a:t>
            </a:r>
            <a:endParaRPr lang="en-US" sz="3600" dirty="0"/>
          </a:p>
        </p:txBody>
      </p:sp>
      <p:sp>
        <p:nvSpPr>
          <p:cNvPr id="9" name="Rounded Rectangle 8"/>
          <p:cNvSpPr/>
          <p:nvPr/>
        </p:nvSpPr>
        <p:spPr>
          <a:xfrm>
            <a:off x="8734269" y="4784233"/>
            <a:ext cx="1636426" cy="92414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/>
              <a:t>AWS</a:t>
            </a:r>
            <a:endParaRPr lang="en-US" sz="3600" dirty="0"/>
          </a:p>
        </p:txBody>
      </p:sp>
      <p:sp>
        <p:nvSpPr>
          <p:cNvPr id="11" name="Rectangle 10"/>
          <p:cNvSpPr/>
          <p:nvPr/>
        </p:nvSpPr>
        <p:spPr>
          <a:xfrm>
            <a:off x="1626429" y="2482999"/>
            <a:ext cx="19944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smtClean="0"/>
              <a:t>Appliances</a:t>
            </a:r>
            <a:endParaRPr lang="en-US" sz="3200" dirty="0"/>
          </a:p>
        </p:txBody>
      </p:sp>
      <p:sp>
        <p:nvSpPr>
          <p:cNvPr id="13" name="Rounded Rectangle 12"/>
          <p:cNvSpPr/>
          <p:nvPr/>
        </p:nvSpPr>
        <p:spPr>
          <a:xfrm>
            <a:off x="5649116" y="2313314"/>
            <a:ext cx="1420412" cy="924143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4" name="Rounded Rectangle 13"/>
          <p:cNvSpPr/>
          <p:nvPr/>
        </p:nvSpPr>
        <p:spPr>
          <a:xfrm>
            <a:off x="7299700" y="2313313"/>
            <a:ext cx="1420412" cy="924143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5" name="Rounded Rectangle 14"/>
          <p:cNvSpPr/>
          <p:nvPr/>
        </p:nvSpPr>
        <p:spPr>
          <a:xfrm>
            <a:off x="8950283" y="2313313"/>
            <a:ext cx="1420412" cy="924143"/>
          </a:xfrm>
          <a:prstGeom prst="roundRect">
            <a:avLst/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17" name="Rounded Rectangle 16"/>
          <p:cNvSpPr/>
          <p:nvPr/>
        </p:nvSpPr>
        <p:spPr>
          <a:xfrm>
            <a:off x="3998530" y="3548773"/>
            <a:ext cx="6372165" cy="924143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/>
              <a:t>LambdaLink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9812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Goals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Allow deployment of appliances across multiple clouds</a:t>
            </a:r>
          </a:p>
          <a:p>
            <a:pPr lvl="1"/>
            <a:r>
              <a:rPr lang="en-US" dirty="0" smtClean="0"/>
              <a:t>One interface, multiple providers</a:t>
            </a:r>
          </a:p>
          <a:p>
            <a:pPr lvl="1"/>
            <a:r>
              <a:rPr lang="en-US" dirty="0" smtClean="0"/>
              <a:t>Use free resources</a:t>
            </a:r>
          </a:p>
          <a:p>
            <a:r>
              <a:rPr lang="en-US" dirty="0" smtClean="0"/>
              <a:t>Multi-user access to applications</a:t>
            </a:r>
          </a:p>
          <a:p>
            <a:r>
              <a:rPr lang="en-US" dirty="0" smtClean="0"/>
              <a:t>Provide services to unprivileged users</a:t>
            </a:r>
          </a:p>
          <a:p>
            <a:pPr lvl="1"/>
            <a:r>
              <a:rPr lang="en-US" dirty="0" err="1" smtClean="0"/>
              <a:t>Imgur</a:t>
            </a:r>
            <a:r>
              <a:rPr lang="en-US" dirty="0" smtClean="0"/>
              <a:t> and Dropbox don't require you have an AWS account</a:t>
            </a:r>
          </a:p>
        </p:txBody>
      </p:sp>
    </p:spTree>
    <p:extLst>
      <p:ext uri="{BB962C8B-B14F-4D97-AF65-F5344CB8AC3E}">
        <p14:creationId xmlns:p14="http://schemas.microsoft.com/office/powerpoint/2010/main" val="121647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Goals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Coerce developers to define the required environment to run their applications</a:t>
            </a:r>
            <a:endParaRPr lang="en-US" dirty="0"/>
          </a:p>
          <a:p>
            <a:pPr lvl="1"/>
            <a:r>
              <a:rPr lang="en-US" dirty="0" smtClean="0"/>
              <a:t>Provide common environments across all clouds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09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latin typeface="Calibri" charset="0"/>
                <a:ea typeface="Calibri" charset="0"/>
                <a:cs typeface="Calibri" charset="0"/>
              </a:rPr>
              <a:t>You hear about some new analytical techniques</a:t>
            </a:r>
            <a:endParaRPr lang="en-US" sz="3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dirty="0" smtClean="0"/>
              <a:t>Gather code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36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i="1" dirty="0" smtClean="0"/>
              <a:t>Hope the developer documented how to run it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sz="3600" dirty="0" smtClean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3600" dirty="0" smtClean="0"/>
              <a:t>Profit/Publish</a:t>
            </a:r>
          </a:p>
        </p:txBody>
      </p:sp>
    </p:spTree>
    <p:extLst>
      <p:ext uri="{BB962C8B-B14F-4D97-AF65-F5344CB8AC3E}">
        <p14:creationId xmlns:p14="http://schemas.microsoft.com/office/powerpoint/2010/main" val="21639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203872" y="1541362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Code</a:t>
            </a:r>
            <a:endParaRPr lang="en-US" sz="3600" dirty="0"/>
          </a:p>
        </p:txBody>
      </p:sp>
      <p:sp>
        <p:nvSpPr>
          <p:cNvPr id="8" name="Rounded Rectangle 7"/>
          <p:cNvSpPr/>
          <p:nvPr/>
        </p:nvSpPr>
        <p:spPr>
          <a:xfrm>
            <a:off x="7985916" y="1541361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/>
              <a:t>Code</a:t>
            </a:r>
            <a:endParaRPr lang="en-US" sz="3600" dirty="0"/>
          </a:p>
        </p:txBody>
      </p:sp>
      <p:sp>
        <p:nvSpPr>
          <p:cNvPr id="10" name="Rounded Rectangle 9"/>
          <p:cNvSpPr/>
          <p:nvPr/>
        </p:nvSpPr>
        <p:spPr>
          <a:xfrm>
            <a:off x="7985915" y="2592835"/>
            <a:ext cx="3064333" cy="2036252"/>
          </a:xfrm>
          <a:prstGeom prst="roundRect">
            <a:avLst>
              <a:gd name="adj" fmla="val 7833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Resources</a:t>
            </a:r>
            <a:endParaRPr lang="en-US" sz="3600" dirty="0"/>
          </a:p>
        </p:txBody>
      </p:sp>
      <p:sp>
        <p:nvSpPr>
          <p:cNvPr id="20" name="TextBox 19"/>
          <p:cNvSpPr txBox="1"/>
          <p:nvPr/>
        </p:nvSpPr>
        <p:spPr>
          <a:xfrm>
            <a:off x="1862176" y="890811"/>
            <a:ext cx="1747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Repository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8832639" y="890811"/>
            <a:ext cx="1370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Services</a:t>
            </a:r>
            <a:endParaRPr lang="en-US" sz="28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203872" y="4883748"/>
            <a:ext cx="9846376" cy="1802504"/>
            <a:chOff x="1203872" y="4883748"/>
            <a:chExt cx="9846376" cy="1802504"/>
          </a:xfrm>
        </p:grpSpPr>
        <p:sp>
          <p:nvSpPr>
            <p:cNvPr id="17" name="TextBox 16"/>
            <p:cNvSpPr txBox="1"/>
            <p:nvPr/>
          </p:nvSpPr>
          <p:spPr>
            <a:xfrm>
              <a:off x="4252083" y="5703928"/>
              <a:ext cx="14446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Usability</a:t>
              </a:r>
              <a:endParaRPr lang="en-US" sz="2800" dirty="0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1203872" y="4883748"/>
              <a:ext cx="9846376" cy="577168"/>
            </a:xfrm>
            <a:prstGeom prst="triangle">
              <a:avLst>
                <a:gd name="adj" fmla="val 10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717029" y="5658410"/>
              <a:ext cx="8218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</a:t>
              </a:r>
              <a:r>
                <a:rPr lang="en-US" sz="2800" dirty="0" smtClean="0"/>
                <a:t>ost</a:t>
              </a:r>
              <a:endParaRPr lang="en-US" sz="28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96709" y="6163032"/>
              <a:ext cx="14627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/>
                <a:t>Citations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40410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1203872" y="1541362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Code</a:t>
            </a:r>
            <a:endParaRPr lang="en-US" sz="3600" dirty="0"/>
          </a:p>
        </p:txBody>
      </p:sp>
      <p:sp>
        <p:nvSpPr>
          <p:cNvPr id="8" name="Rounded Rectangle 7"/>
          <p:cNvSpPr/>
          <p:nvPr/>
        </p:nvSpPr>
        <p:spPr>
          <a:xfrm>
            <a:off x="7985916" y="1541361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Code</a:t>
            </a:r>
            <a:endParaRPr lang="en-US" sz="3600" dirty="0"/>
          </a:p>
        </p:txBody>
      </p:sp>
      <p:sp>
        <p:nvSpPr>
          <p:cNvPr id="9" name="Rounded Rectangle 8"/>
          <p:cNvSpPr/>
          <p:nvPr/>
        </p:nvSpPr>
        <p:spPr>
          <a:xfrm>
            <a:off x="7985916" y="2623152"/>
            <a:ext cx="3064333" cy="92414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Environment</a:t>
            </a:r>
            <a:endParaRPr lang="en-US" sz="3600" dirty="0"/>
          </a:p>
        </p:txBody>
      </p:sp>
      <p:sp>
        <p:nvSpPr>
          <p:cNvPr id="10" name="Rounded Rectangle 9"/>
          <p:cNvSpPr/>
          <p:nvPr/>
        </p:nvSpPr>
        <p:spPr>
          <a:xfrm>
            <a:off x="7985915" y="3704943"/>
            <a:ext cx="3064333" cy="92414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Resources</a:t>
            </a:r>
            <a:endParaRPr lang="en-US" sz="36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594894" y="1541361"/>
            <a:ext cx="3064333" cy="2005934"/>
            <a:chOff x="4594894" y="1541361"/>
            <a:chExt cx="3064333" cy="2005934"/>
          </a:xfrm>
        </p:grpSpPr>
        <p:sp>
          <p:nvSpPr>
            <p:cNvPr id="11" name="Rounded Rectangle 10"/>
            <p:cNvSpPr/>
            <p:nvPr/>
          </p:nvSpPr>
          <p:spPr>
            <a:xfrm>
              <a:off x="4594894" y="1541361"/>
              <a:ext cx="3064333" cy="92414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smtClean="0"/>
                <a:t>Code</a:t>
              </a:r>
              <a:endParaRPr lang="en-US" sz="3600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594894" y="2623152"/>
              <a:ext cx="3064333" cy="92414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/>
                <a:t>Environment</a:t>
              </a:r>
              <a:endParaRPr lang="en-US" sz="36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862176" y="890811"/>
            <a:ext cx="1747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Repository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8832639" y="890811"/>
            <a:ext cx="1370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Services</a:t>
            </a:r>
            <a:endParaRPr lang="en-US" sz="28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203872" y="4883748"/>
            <a:ext cx="9846376" cy="1802504"/>
            <a:chOff x="1203872" y="4883748"/>
            <a:chExt cx="9846376" cy="1802504"/>
          </a:xfrm>
        </p:grpSpPr>
        <p:sp>
          <p:nvSpPr>
            <p:cNvPr id="17" name="TextBox 16"/>
            <p:cNvSpPr txBox="1"/>
            <p:nvPr/>
          </p:nvSpPr>
          <p:spPr>
            <a:xfrm>
              <a:off x="4252083" y="5703928"/>
              <a:ext cx="14446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Usability</a:t>
              </a:r>
              <a:endParaRPr lang="en-US" sz="2800" dirty="0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1203872" y="4883748"/>
              <a:ext cx="9846376" cy="577168"/>
            </a:xfrm>
            <a:prstGeom prst="triangle">
              <a:avLst>
                <a:gd name="adj" fmla="val 10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717029" y="5658410"/>
              <a:ext cx="8218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</a:t>
              </a:r>
              <a:r>
                <a:rPr lang="en-US" sz="2800" dirty="0" smtClean="0"/>
                <a:t>ost</a:t>
              </a:r>
              <a:endParaRPr lang="en-US" sz="28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96709" y="6163032"/>
              <a:ext cx="14627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/>
                <a:t>Citations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7052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4463224" y="1414032"/>
            <a:ext cx="3331661" cy="2767600"/>
          </a:xfrm>
          <a:prstGeom prst="roundRect">
            <a:avLst>
              <a:gd name="adj" fmla="val 9213"/>
            </a:avLst>
          </a:prstGeom>
          <a:solidFill>
            <a:srgbClr val="7030A0"/>
          </a:solidFill>
          <a:ln>
            <a:solidFill>
              <a:srgbClr val="00206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/>
          </a:p>
        </p:txBody>
      </p:sp>
      <p:sp>
        <p:nvSpPr>
          <p:cNvPr id="6" name="Rounded Rectangle 5"/>
          <p:cNvSpPr/>
          <p:nvPr/>
        </p:nvSpPr>
        <p:spPr>
          <a:xfrm>
            <a:off x="1203872" y="1541362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Code</a:t>
            </a:r>
            <a:endParaRPr lang="en-US" sz="3600" dirty="0"/>
          </a:p>
        </p:txBody>
      </p:sp>
      <p:sp>
        <p:nvSpPr>
          <p:cNvPr id="8" name="Rounded Rectangle 7"/>
          <p:cNvSpPr/>
          <p:nvPr/>
        </p:nvSpPr>
        <p:spPr>
          <a:xfrm>
            <a:off x="7985916" y="1541361"/>
            <a:ext cx="3064333" cy="92414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Code</a:t>
            </a:r>
            <a:endParaRPr lang="en-US" sz="3600" dirty="0"/>
          </a:p>
        </p:txBody>
      </p:sp>
      <p:sp>
        <p:nvSpPr>
          <p:cNvPr id="9" name="Rounded Rectangle 8"/>
          <p:cNvSpPr/>
          <p:nvPr/>
        </p:nvSpPr>
        <p:spPr>
          <a:xfrm>
            <a:off x="7985916" y="2623152"/>
            <a:ext cx="3064333" cy="92414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Environment</a:t>
            </a:r>
            <a:endParaRPr lang="en-US" sz="3600" dirty="0"/>
          </a:p>
        </p:txBody>
      </p:sp>
      <p:sp>
        <p:nvSpPr>
          <p:cNvPr id="10" name="Rounded Rectangle 9"/>
          <p:cNvSpPr/>
          <p:nvPr/>
        </p:nvSpPr>
        <p:spPr>
          <a:xfrm>
            <a:off x="7985915" y="3704943"/>
            <a:ext cx="3064333" cy="924143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Resources</a:t>
            </a:r>
            <a:endParaRPr lang="en-US" sz="36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4594894" y="1541361"/>
            <a:ext cx="3064333" cy="2005934"/>
            <a:chOff x="4594894" y="1541361"/>
            <a:chExt cx="3064333" cy="2005934"/>
          </a:xfrm>
        </p:grpSpPr>
        <p:sp>
          <p:nvSpPr>
            <p:cNvPr id="11" name="Rounded Rectangle 10"/>
            <p:cNvSpPr/>
            <p:nvPr/>
          </p:nvSpPr>
          <p:spPr>
            <a:xfrm>
              <a:off x="4594894" y="1541361"/>
              <a:ext cx="3064333" cy="924143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smtClean="0"/>
                <a:t>Code</a:t>
              </a:r>
              <a:endParaRPr lang="en-US" sz="3600" dirty="0"/>
            </a:p>
          </p:txBody>
        </p:sp>
        <p:sp>
          <p:nvSpPr>
            <p:cNvPr id="12" name="Rounded Rectangle 11"/>
            <p:cNvSpPr/>
            <p:nvPr/>
          </p:nvSpPr>
          <p:spPr>
            <a:xfrm>
              <a:off x="4594894" y="2623152"/>
              <a:ext cx="3064333" cy="924143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 smtClean="0"/>
                <a:t>Environment</a:t>
              </a:r>
              <a:endParaRPr lang="en-US" sz="3600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1862176" y="890811"/>
            <a:ext cx="17477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Repository</a:t>
            </a:r>
            <a:endParaRPr lang="en-US" sz="2800" dirty="0"/>
          </a:p>
        </p:txBody>
      </p:sp>
      <p:sp>
        <p:nvSpPr>
          <p:cNvPr id="21" name="TextBox 20"/>
          <p:cNvSpPr txBox="1"/>
          <p:nvPr/>
        </p:nvSpPr>
        <p:spPr>
          <a:xfrm>
            <a:off x="8832639" y="890811"/>
            <a:ext cx="13708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Services</a:t>
            </a:r>
            <a:endParaRPr lang="en-US" sz="28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203872" y="4883748"/>
            <a:ext cx="9846376" cy="1802504"/>
            <a:chOff x="1203872" y="4883748"/>
            <a:chExt cx="9846376" cy="1802504"/>
          </a:xfrm>
        </p:grpSpPr>
        <p:sp>
          <p:nvSpPr>
            <p:cNvPr id="17" name="TextBox 16"/>
            <p:cNvSpPr txBox="1"/>
            <p:nvPr/>
          </p:nvSpPr>
          <p:spPr>
            <a:xfrm>
              <a:off x="4252083" y="5703928"/>
              <a:ext cx="14446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Usability</a:t>
              </a:r>
              <a:endParaRPr lang="en-US" sz="2800" dirty="0"/>
            </a:p>
          </p:txBody>
        </p:sp>
        <p:sp>
          <p:nvSpPr>
            <p:cNvPr id="18" name="Triangle 17"/>
            <p:cNvSpPr/>
            <p:nvPr/>
          </p:nvSpPr>
          <p:spPr>
            <a:xfrm>
              <a:off x="1203872" y="4883748"/>
              <a:ext cx="9846376" cy="577168"/>
            </a:xfrm>
            <a:prstGeom prst="triangle">
              <a:avLst>
                <a:gd name="adj" fmla="val 10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6717029" y="5658410"/>
              <a:ext cx="8218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C</a:t>
              </a:r>
              <a:r>
                <a:rPr lang="en-US" sz="2800" dirty="0" smtClean="0"/>
                <a:t>ost</a:t>
              </a:r>
              <a:endParaRPr lang="en-US" sz="28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696709" y="6163032"/>
              <a:ext cx="14627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mtClean="0"/>
                <a:t>Citations</a:t>
              </a:r>
              <a:endParaRPr lang="en-US" sz="2800" dirty="0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5314177" y="3626228"/>
            <a:ext cx="16257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i="1" dirty="0" smtClean="0">
                <a:solidFill>
                  <a:schemeClr val="bg1"/>
                </a:solidFill>
              </a:rPr>
              <a:t>Appliance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396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Save the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292777" cy="4351338"/>
          </a:xfrm>
        </p:spPr>
        <p:txBody>
          <a:bodyPr/>
          <a:lstStyle/>
          <a:p>
            <a:r>
              <a:rPr lang="en-US" dirty="0" smtClean="0"/>
              <a:t>Operating System</a:t>
            </a:r>
          </a:p>
          <a:p>
            <a:r>
              <a:rPr lang="en-US" dirty="0" smtClean="0"/>
              <a:t>Distribution packages</a:t>
            </a:r>
          </a:p>
          <a:p>
            <a:r>
              <a:rPr lang="en-US" dirty="0" smtClean="0"/>
              <a:t>Libraries and their versions</a:t>
            </a:r>
          </a:p>
          <a:p>
            <a:r>
              <a:rPr lang="en-US" dirty="0" smtClean="0"/>
              <a:t>Runtimes</a:t>
            </a:r>
          </a:p>
          <a:p>
            <a:r>
              <a:rPr lang="en-US" dirty="0" smtClean="0"/>
              <a:t>Supporting services</a:t>
            </a:r>
          </a:p>
          <a:p>
            <a:pPr lvl="1"/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Web servers</a:t>
            </a:r>
            <a:endParaRPr lang="en-US" dirty="0"/>
          </a:p>
          <a:p>
            <a:r>
              <a:rPr lang="en-US" i="1" dirty="0" smtClean="0"/>
              <a:t>Where things are expected to be</a:t>
            </a:r>
            <a:endParaRPr lang="en-US" i="1" dirty="0"/>
          </a:p>
        </p:txBody>
      </p:sp>
      <p:sp>
        <p:nvSpPr>
          <p:cNvPr id="4" name="Right Arrow 3"/>
          <p:cNvSpPr/>
          <p:nvPr/>
        </p:nvSpPr>
        <p:spPr>
          <a:xfrm>
            <a:off x="5876144" y="3013023"/>
            <a:ext cx="1394085" cy="10942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8199619" y="1690688"/>
            <a:ext cx="1933731" cy="16938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Disk Images</a:t>
            </a:r>
            <a:endParaRPr lang="en-US" sz="3600" dirty="0"/>
          </a:p>
        </p:txBody>
      </p:sp>
      <p:sp>
        <p:nvSpPr>
          <p:cNvPr id="7" name="Rounded Rectangle 6"/>
          <p:cNvSpPr/>
          <p:nvPr/>
        </p:nvSpPr>
        <p:spPr>
          <a:xfrm>
            <a:off x="9079666" y="3863195"/>
            <a:ext cx="1933731" cy="16938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Scripts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0844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9705" y="0"/>
            <a:ext cx="112065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40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4067940" y="1778345"/>
            <a:ext cx="4161660" cy="33033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3422430" y="1424402"/>
            <a:ext cx="1291020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(Simple)</a:t>
            </a:r>
            <a:br>
              <a:rPr lang="en-US" sz="2000" dirty="0"/>
            </a:br>
            <a:r>
              <a:rPr lang="en-US" sz="2000" dirty="0"/>
              <a:t>Appliance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4479777" y="4274910"/>
            <a:ext cx="1137257" cy="47220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Docs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479778" y="2227419"/>
            <a:ext cx="3405048" cy="1712939"/>
          </a:xfrm>
          <a:prstGeom prst="roundRect">
            <a:avLst>
              <a:gd name="adj" fmla="val 8791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400" dirty="0"/>
              <a:t>Image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262352" y="2487533"/>
            <a:ext cx="1405370" cy="5474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App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4649728" y="2882569"/>
            <a:ext cx="1195508" cy="5474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Service</a:t>
            </a:r>
            <a:endParaRPr lang="en-US" sz="2400"/>
          </a:p>
        </p:txBody>
      </p:sp>
      <p:sp>
        <p:nvSpPr>
          <p:cNvPr id="10" name="Rounded Rectangle 9"/>
          <p:cNvSpPr/>
          <p:nvPr/>
        </p:nvSpPr>
        <p:spPr>
          <a:xfrm>
            <a:off x="6241663" y="3210325"/>
            <a:ext cx="1426059" cy="547436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Runtime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802128" y="3034969"/>
            <a:ext cx="1195508" cy="54743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/>
              <a:t>Service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1648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18188</TotalTime>
  <Words>430</Words>
  <Application>Microsoft Macintosh PowerPoint</Application>
  <PresentationFormat>Widescreen</PresentationFormat>
  <Paragraphs>163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Consolas</vt:lpstr>
      <vt:lpstr>Mangal</vt:lpstr>
      <vt:lpstr>Arial</vt:lpstr>
      <vt:lpstr>Office Theme</vt:lpstr>
      <vt:lpstr>Orchestration</vt:lpstr>
      <vt:lpstr>You hear about some new analytical techniques</vt:lpstr>
      <vt:lpstr>You hear about some new analytical techniques</vt:lpstr>
      <vt:lpstr>PowerPoint Presentation</vt:lpstr>
      <vt:lpstr>PowerPoint Presentation</vt:lpstr>
      <vt:lpstr>PowerPoint Presentation</vt:lpstr>
      <vt:lpstr>Save the Environment</vt:lpstr>
      <vt:lpstr>PowerPoint Presentation</vt:lpstr>
      <vt:lpstr>PowerPoint Presentation</vt:lpstr>
      <vt:lpstr>PowerPoint Presentation</vt:lpstr>
      <vt:lpstr>Manual Cluster Deployment 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Can we automate it?</vt:lpstr>
      <vt:lpstr>How do they work? Templates.</vt:lpstr>
      <vt:lpstr>Examples</vt:lpstr>
      <vt:lpstr>Sidebar: Yet Another Markup Language</vt:lpstr>
      <vt:lpstr>Requirements to use a Template</vt:lpstr>
      <vt:lpstr>LambdaLink manages appliances on resources</vt:lpstr>
      <vt:lpstr>Design Goals</vt:lpstr>
      <vt:lpstr>Design Goals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Timkovich</dc:creator>
  <cp:lastModifiedBy>Nicholas Timkovich</cp:lastModifiedBy>
  <cp:revision>32</cp:revision>
  <dcterms:created xsi:type="dcterms:W3CDTF">2017-04-20T22:21:35Z</dcterms:created>
  <dcterms:modified xsi:type="dcterms:W3CDTF">2017-05-17T04:43:47Z</dcterms:modified>
</cp:coreProperties>
</file>

<file path=docProps/thumbnail.jpeg>
</file>